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61" r:id="rId4"/>
    <p:sldId id="259" r:id="rId5"/>
    <p:sldId id="275" r:id="rId6"/>
    <p:sldId id="269" r:id="rId7"/>
    <p:sldId id="260" r:id="rId8"/>
    <p:sldId id="264" r:id="rId9"/>
    <p:sldId id="274" r:id="rId10"/>
    <p:sldId id="273" r:id="rId11"/>
    <p:sldId id="270" r:id="rId12"/>
    <p:sldId id="272" r:id="rId13"/>
    <p:sldId id="271" r:id="rId14"/>
  </p:sldIdLst>
  <p:sldSz cx="12192000" cy="6858000"/>
  <p:notesSz cx="9945688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Yarrow" userId="6467d4ab63177175" providerId="LiveId" clId="{4406E215-BECA-42EB-8121-6800DBC8D351}"/>
    <pc:docChg chg="custSel delSld modSld sldOrd">
      <pc:chgData name="Fiona Yarrow" userId="6467d4ab63177175" providerId="LiveId" clId="{4406E215-BECA-42EB-8121-6800DBC8D351}" dt="2021-01-25T19:56:53.704" v="136" actId="20577"/>
      <pc:docMkLst>
        <pc:docMk/>
      </pc:docMkLst>
      <pc:sldChg chg="modSp mod">
        <pc:chgData name="Fiona Yarrow" userId="6467d4ab63177175" providerId="LiveId" clId="{4406E215-BECA-42EB-8121-6800DBC8D351}" dt="2021-01-25T19:56:53.704" v="136" actId="20577"/>
        <pc:sldMkLst>
          <pc:docMk/>
          <pc:sldMk cId="1613317987" sldId="257"/>
        </pc:sldMkLst>
        <pc:spChg chg="mod">
          <ac:chgData name="Fiona Yarrow" userId="6467d4ab63177175" providerId="LiveId" clId="{4406E215-BECA-42EB-8121-6800DBC8D351}" dt="2021-01-25T19:56:53.704" v="136" actId="20577"/>
          <ac:spMkLst>
            <pc:docMk/>
            <pc:sldMk cId="1613317987" sldId="257"/>
            <ac:spMk id="3" creationId="{00000000-0000-0000-0000-000000000000}"/>
          </ac:spMkLst>
        </pc:spChg>
      </pc:sldChg>
      <pc:sldChg chg="modSp mod modAnim">
        <pc:chgData name="Fiona Yarrow" userId="6467d4ab63177175" providerId="LiveId" clId="{4406E215-BECA-42EB-8121-6800DBC8D351}" dt="2021-01-25T17:51:03.835" v="19" actId="20577"/>
        <pc:sldMkLst>
          <pc:docMk/>
          <pc:sldMk cId="4051427184" sldId="259"/>
        </pc:sldMkLst>
        <pc:spChg chg="mod">
          <ac:chgData name="Fiona Yarrow" userId="6467d4ab63177175" providerId="LiveId" clId="{4406E215-BECA-42EB-8121-6800DBC8D351}" dt="2021-01-25T17:50:56.228" v="4" actId="27636"/>
          <ac:spMkLst>
            <pc:docMk/>
            <pc:sldMk cId="4051427184" sldId="259"/>
            <ac:spMk id="2" creationId="{00000000-0000-0000-0000-000000000000}"/>
          </ac:spMkLst>
        </pc:spChg>
        <pc:spChg chg="mod">
          <ac:chgData name="Fiona Yarrow" userId="6467d4ab63177175" providerId="LiveId" clId="{4406E215-BECA-42EB-8121-6800DBC8D351}" dt="2021-01-25T17:51:03.835" v="19" actId="20577"/>
          <ac:spMkLst>
            <pc:docMk/>
            <pc:sldMk cId="4051427184" sldId="259"/>
            <ac:spMk id="5" creationId="{00000000-0000-0000-0000-000000000000}"/>
          </ac:spMkLst>
        </pc:spChg>
      </pc:sldChg>
      <pc:sldChg chg="modSp mod modAnim">
        <pc:chgData name="Fiona Yarrow" userId="6467d4ab63177175" providerId="LiveId" clId="{4406E215-BECA-42EB-8121-6800DBC8D351}" dt="2021-01-25T19:29:33.697" v="109" actId="20577"/>
        <pc:sldMkLst>
          <pc:docMk/>
          <pc:sldMk cId="118630689" sldId="260"/>
        </pc:sldMkLst>
        <pc:spChg chg="mod">
          <ac:chgData name="Fiona Yarrow" userId="6467d4ab63177175" providerId="LiveId" clId="{4406E215-BECA-42EB-8121-6800DBC8D351}" dt="2021-01-25T19:29:33.697" v="109" actId="20577"/>
          <ac:spMkLst>
            <pc:docMk/>
            <pc:sldMk cId="118630689" sldId="260"/>
            <ac:spMk id="3" creationId="{00000000-0000-0000-0000-000000000000}"/>
          </ac:spMkLst>
        </pc:spChg>
        <pc:picChg chg="mod">
          <ac:chgData name="Fiona Yarrow" userId="6467d4ab63177175" providerId="LiveId" clId="{4406E215-BECA-42EB-8121-6800DBC8D351}" dt="2021-01-25T19:29:22.912" v="84" actId="1076"/>
          <ac:picMkLst>
            <pc:docMk/>
            <pc:sldMk cId="118630689" sldId="260"/>
            <ac:picMk id="7" creationId="{00000000-0000-0000-0000-000000000000}"/>
          </ac:picMkLst>
        </pc:picChg>
      </pc:sldChg>
      <pc:sldChg chg="del">
        <pc:chgData name="Fiona Yarrow" userId="6467d4ab63177175" providerId="LiveId" clId="{4406E215-BECA-42EB-8121-6800DBC8D351}" dt="2021-01-25T19:28:28.189" v="35" actId="2696"/>
        <pc:sldMkLst>
          <pc:docMk/>
          <pc:sldMk cId="1699369451" sldId="262"/>
        </pc:sldMkLst>
      </pc:sldChg>
      <pc:sldChg chg="modSp">
        <pc:chgData name="Fiona Yarrow" userId="6467d4ab63177175" providerId="LiveId" clId="{4406E215-BECA-42EB-8121-6800DBC8D351}" dt="2021-01-25T17:51:48.754" v="20" actId="113"/>
        <pc:sldMkLst>
          <pc:docMk/>
          <pc:sldMk cId="3689479950" sldId="264"/>
        </pc:sldMkLst>
        <pc:spChg chg="mod">
          <ac:chgData name="Fiona Yarrow" userId="6467d4ab63177175" providerId="LiveId" clId="{4406E215-BECA-42EB-8121-6800DBC8D351}" dt="2021-01-25T17:51:48.754" v="20" actId="113"/>
          <ac:spMkLst>
            <pc:docMk/>
            <pc:sldMk cId="3689479950" sldId="264"/>
            <ac:spMk id="4" creationId="{00000000-0000-0000-0000-000000000000}"/>
          </ac:spMkLst>
        </pc:spChg>
      </pc:sldChg>
      <pc:sldChg chg="ord">
        <pc:chgData name="Fiona Yarrow" userId="6467d4ab63177175" providerId="LiveId" clId="{4406E215-BECA-42EB-8121-6800DBC8D351}" dt="2021-01-25T19:28:44.080" v="41"/>
        <pc:sldMkLst>
          <pc:docMk/>
          <pc:sldMk cId="2003412853" sldId="269"/>
        </pc:sldMkLst>
      </pc:sldChg>
      <pc:sldChg chg="modSp">
        <pc:chgData name="Fiona Yarrow" userId="6467d4ab63177175" providerId="LiveId" clId="{4406E215-BECA-42EB-8121-6800DBC8D351}" dt="2021-01-25T17:54:09.765" v="34" actId="6549"/>
        <pc:sldMkLst>
          <pc:docMk/>
          <pc:sldMk cId="2702945995" sldId="272"/>
        </pc:sldMkLst>
        <pc:spChg chg="mod">
          <ac:chgData name="Fiona Yarrow" userId="6467d4ab63177175" providerId="LiveId" clId="{4406E215-BECA-42EB-8121-6800DBC8D351}" dt="2021-01-25T17:54:09.765" v="34" actId="6549"/>
          <ac:spMkLst>
            <pc:docMk/>
            <pc:sldMk cId="2702945995" sldId="272"/>
            <ac:spMk id="4" creationId="{00000000-0000-0000-0000-000000000000}"/>
          </ac:spMkLst>
        </pc:spChg>
      </pc:sldChg>
      <pc:sldChg chg="modSp mod">
        <pc:chgData name="Fiona Yarrow" userId="6467d4ab63177175" providerId="LiveId" clId="{4406E215-BECA-42EB-8121-6800DBC8D351}" dt="2021-01-25T17:53:21.655" v="22" actId="14100"/>
        <pc:sldMkLst>
          <pc:docMk/>
          <pc:sldMk cId="3872586652" sldId="273"/>
        </pc:sldMkLst>
        <pc:graphicFrameChg chg="mod modGraphic">
          <ac:chgData name="Fiona Yarrow" userId="6467d4ab63177175" providerId="LiveId" clId="{4406E215-BECA-42EB-8121-6800DBC8D351}" dt="2021-01-25T17:53:21.655" v="22" actId="14100"/>
          <ac:graphicFrameMkLst>
            <pc:docMk/>
            <pc:sldMk cId="3872586652" sldId="273"/>
            <ac:graphicFrameMk id="5" creationId="{00000000-0000-0000-0000-000000000000}"/>
          </ac:graphicFrameMkLst>
        </pc:graphicFrameChg>
      </pc:sldChg>
      <pc:sldChg chg="ord">
        <pc:chgData name="Fiona Yarrow" userId="6467d4ab63177175" providerId="LiveId" clId="{4406E215-BECA-42EB-8121-6800DBC8D351}" dt="2021-01-25T19:28:46.431" v="43"/>
        <pc:sldMkLst>
          <pc:docMk/>
          <pc:sldMk cId="3419981118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7" cy="344091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7" cy="344091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BEF1A102-B1DD-43D8-A2D6-F8C482EB3A27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2"/>
            <a:ext cx="4309797" cy="344090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33588" y="6513912"/>
            <a:ext cx="4309797" cy="344090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20B4AB98-1FFA-409D-8F6C-EB193A039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997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93" cy="344342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33594" y="0"/>
            <a:ext cx="4310492" cy="344342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39D990F-9F31-429E-B192-DA7E1FDF01EC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4730" y="3300874"/>
            <a:ext cx="7956229" cy="2700277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659"/>
            <a:ext cx="4310493" cy="344341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33594" y="6513659"/>
            <a:ext cx="4310492" cy="344341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A8DC83D4-57DD-4008-AD93-346BA82CAA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07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5763" y="692150"/>
            <a:ext cx="6148387" cy="345916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4655C-11DB-4A66-A097-986A780FF34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04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54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8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477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51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60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6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99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5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AAA2-C3E6-4F46-A892-BC08A4EECF50}" type="datetimeFigureOut">
              <a:rPr lang="nl-NL" smtClean="0"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A1FB-C303-4FA5-BB83-D90D4C33E4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54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Profielkeuze na havo/vwo 3:</a:t>
            </a:r>
            <a:br>
              <a:rPr lang="nl-NL" dirty="0"/>
            </a:br>
            <a:r>
              <a:rPr lang="nl-NL" dirty="0"/>
              <a:t>natuur- en scheikunde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Erasmus College</a:t>
            </a:r>
          </a:p>
          <a:p>
            <a:r>
              <a:rPr lang="nl-NL" dirty="0"/>
              <a:t>Fiona Yarrow, Scheikunde-docent bovenbouw</a:t>
            </a:r>
          </a:p>
          <a:p>
            <a:r>
              <a:rPr lang="nl-NL" dirty="0"/>
              <a:t>fyarrow@erasmuscollege.nl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31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779890"/>
              </p:ext>
            </p:extLst>
          </p:nvPr>
        </p:nvGraphicFramePr>
        <p:xfrm>
          <a:off x="1773595" y="1128388"/>
          <a:ext cx="2669616" cy="5340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7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4VWO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Kopie  eindrapport vorig schooljaar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Onafgerond rapport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3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77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61" marR="9161" marT="916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11274"/>
              </p:ext>
            </p:extLst>
          </p:nvPr>
        </p:nvGraphicFramePr>
        <p:xfrm>
          <a:off x="5527584" y="1128388"/>
          <a:ext cx="2378165" cy="5307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19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4HAVO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731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Kopie  eindrapport vorig schooljaar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Onafgerond rapport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  <a:endParaRPr lang="en-GB" sz="14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104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586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6315" y="134119"/>
            <a:ext cx="8957109" cy="1325563"/>
          </a:xfrm>
        </p:spPr>
        <p:txBody>
          <a:bodyPr>
            <a:normAutofit/>
          </a:bodyPr>
          <a:lstStyle/>
          <a:p>
            <a:pPr algn="l"/>
            <a:r>
              <a:rPr lang="nl-NL" sz="3200" dirty="0"/>
              <a:t>Samenvatting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72558" y="1942597"/>
            <a:ext cx="10121939" cy="4065315"/>
          </a:xfrm>
        </p:spPr>
        <p:txBody>
          <a:bodyPr>
            <a:normAutofit/>
          </a:bodyPr>
          <a:lstStyle/>
          <a:p>
            <a:r>
              <a:rPr lang="nl-NL" sz="2400"/>
              <a:t>Er is veel  </a:t>
            </a:r>
            <a:r>
              <a:rPr lang="nl-NL" sz="2400" dirty="0"/>
              <a:t>mogelijk met natuur- en scheikunde</a:t>
            </a:r>
          </a:p>
          <a:p>
            <a:r>
              <a:rPr lang="nl-NL" sz="2400" dirty="0"/>
              <a:t>Makkelijk… is het voor maar weinig leerlingen</a:t>
            </a:r>
          </a:p>
          <a:p>
            <a:r>
              <a:rPr lang="nl-NL" sz="2400" dirty="0"/>
              <a:t>Je moet er best wat voor doen</a:t>
            </a:r>
          </a:p>
          <a:p>
            <a:r>
              <a:rPr lang="nl-NL" sz="2400" dirty="0"/>
              <a:t>Overgang van 3 naar 4 </a:t>
            </a:r>
            <a:r>
              <a:rPr lang="nl-NL" sz="2400"/>
              <a:t>is lastig !! </a:t>
            </a:r>
          </a:p>
          <a:p>
            <a:r>
              <a:rPr lang="nl-NL" sz="2400"/>
              <a:t>Er valt veel minder uit je hoofd te leren en vooral oefenen wordt belangrijk om de lesstof goed toe te kunnen passen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7170" name="Picture 2" descr="Bachelor Moleculaire Levenswetenschappen - W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935" y="1085346"/>
            <a:ext cx="3206840" cy="241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14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1981200" y="1447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sz="2400" kern="0" dirty="0">
                <a:solidFill>
                  <a:srgbClr val="000000"/>
                </a:solidFill>
              </a:rPr>
              <a:t>Nogmaals: natuurkunde en scheikunde zijn geen </a:t>
            </a:r>
            <a:r>
              <a:rPr lang="nl-NL" sz="2400" i="1" kern="0" dirty="0">
                <a:solidFill>
                  <a:srgbClr val="000000"/>
                </a:solidFill>
              </a:rPr>
              <a:t>leervakken</a:t>
            </a:r>
            <a:endParaRPr lang="nl-NL" sz="2400" kern="0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1981200" y="2057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sz="2400" kern="0" dirty="0">
                <a:solidFill>
                  <a:srgbClr val="000000"/>
                </a:solidFill>
              </a:rPr>
              <a:t>	…</a:t>
            </a:r>
            <a:r>
              <a:rPr lang="nl-NL" sz="2400" kern="0">
                <a:solidFill>
                  <a:srgbClr val="000000"/>
                </a:solidFill>
              </a:rPr>
              <a:t>	kies het dus niet om de redenen:</a:t>
            </a:r>
            <a:endParaRPr lang="nl-NL" sz="2400" i="1" kern="0" dirty="0">
              <a:solidFill>
                <a:srgbClr val="000000"/>
              </a:solidFill>
            </a:endParaRPr>
          </a:p>
        </p:txBody>
      </p:sp>
      <p:sp>
        <p:nvSpPr>
          <p:cNvPr id="8" name="Rechthoekige toelichting 7"/>
          <p:cNvSpPr/>
          <p:nvPr/>
        </p:nvSpPr>
        <p:spPr>
          <a:xfrm>
            <a:off x="1138322" y="3351614"/>
            <a:ext cx="2208727" cy="1475816"/>
          </a:xfrm>
          <a:prstGeom prst="wedgeRectCallout">
            <a:avLst>
              <a:gd name="adj1" fmla="val 54925"/>
              <a:gd name="adj2" fmla="val -98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Andere vakken lijken me saai </a:t>
            </a:r>
            <a:endParaRPr lang="nl-NL" sz="2400" dirty="0">
              <a:solidFill>
                <a:srgbClr val="000000"/>
              </a:solidFill>
            </a:endParaRPr>
          </a:p>
        </p:txBody>
      </p:sp>
      <p:sp>
        <p:nvSpPr>
          <p:cNvPr id="9" name="Rechthoekige toelichting 8"/>
          <p:cNvSpPr/>
          <p:nvPr/>
        </p:nvSpPr>
        <p:spPr>
          <a:xfrm>
            <a:off x="2747109" y="5193405"/>
            <a:ext cx="2209800" cy="1066800"/>
          </a:xfrm>
          <a:prstGeom prst="wedgeRectCallout">
            <a:avLst>
              <a:gd name="adj1" fmla="val 32503"/>
              <a:gd name="adj2" fmla="val -291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Ik vind de docent aardig</a:t>
            </a:r>
            <a:endParaRPr lang="nl-NL" sz="2400" dirty="0">
              <a:solidFill>
                <a:srgbClr val="000000"/>
              </a:solidFill>
            </a:endParaRPr>
          </a:p>
        </p:txBody>
      </p:sp>
      <p:sp>
        <p:nvSpPr>
          <p:cNvPr id="10" name="Rechthoekige toelichting 9"/>
          <p:cNvSpPr/>
          <p:nvPr/>
        </p:nvSpPr>
        <p:spPr>
          <a:xfrm>
            <a:off x="8244815" y="4860700"/>
            <a:ext cx="2751786" cy="1732209"/>
          </a:xfrm>
          <a:prstGeom prst="wedgeRectCallout">
            <a:avLst>
              <a:gd name="adj1" fmla="val -92591"/>
              <a:gd name="adj2" fmla="val -184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Met NG of NT heb ik de meeste keus voor een vervolgstudie</a:t>
            </a:r>
            <a:endParaRPr lang="nl-NL" sz="2400" dirty="0">
              <a:solidFill>
                <a:srgbClr val="000000"/>
              </a:solidFill>
            </a:endParaRPr>
          </a:p>
        </p:txBody>
      </p:sp>
      <p:sp>
        <p:nvSpPr>
          <p:cNvPr id="11" name="Rechthoekige toelichting 10"/>
          <p:cNvSpPr/>
          <p:nvPr/>
        </p:nvSpPr>
        <p:spPr>
          <a:xfrm>
            <a:off x="5165308" y="3659410"/>
            <a:ext cx="2536257" cy="1255691"/>
          </a:xfrm>
          <a:prstGeom prst="wedgeRectCallout">
            <a:avLst>
              <a:gd name="adj1" fmla="val -36647"/>
              <a:gd name="adj2" fmla="val -136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Met hard leren kom ik er vast wel</a:t>
            </a:r>
            <a:endParaRPr lang="nl-NL" sz="2400" dirty="0">
              <a:solidFill>
                <a:srgbClr val="000000"/>
              </a:solidFill>
            </a:endParaRPr>
          </a:p>
        </p:txBody>
      </p:sp>
      <p:sp>
        <p:nvSpPr>
          <p:cNvPr id="13" name="Rechthoekige toelichting 9"/>
          <p:cNvSpPr/>
          <p:nvPr/>
        </p:nvSpPr>
        <p:spPr>
          <a:xfrm>
            <a:off x="8885349" y="3109912"/>
            <a:ext cx="2209800" cy="1066800"/>
          </a:xfrm>
          <a:prstGeom prst="wedgeRectCallout">
            <a:avLst>
              <a:gd name="adj1" fmla="val -118782"/>
              <a:gd name="adj2" fmla="val -115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Al mijn vrienden kiezen NG of NT</a:t>
            </a:r>
            <a:endParaRPr lang="nl-NL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4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2130428"/>
            <a:ext cx="7772400" cy="2870211"/>
          </a:xfrm>
        </p:spPr>
        <p:txBody>
          <a:bodyPr>
            <a:normAutofit fontScale="90000"/>
          </a:bodyPr>
          <a:lstStyle/>
          <a:p>
            <a:r>
              <a:rPr lang="nl-NL" dirty="0"/>
              <a:t>EINDE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Tot slot… vragen??</a:t>
            </a:r>
            <a:br>
              <a:rPr lang="nl-NL" b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72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19" y="1412776"/>
            <a:ext cx="9659293" cy="488214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nl-NL" sz="2400" dirty="0"/>
              <a:t>Samenhangende vakken: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nl-NL" sz="2400" dirty="0"/>
              <a:t>Wiskunde (rekenen, grafieken, functies)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dirty="0"/>
              <a:t>Biologie (processen in cellen, werking van lichaam)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dirty="0"/>
              <a:t>Informatica (automatisering, numerieke wiskunde)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r-FR" sz="2400" dirty="0" err="1"/>
              <a:t>Natuurkunde</a:t>
            </a:r>
            <a:r>
              <a:rPr lang="fr-FR" sz="2400" dirty="0"/>
              <a:t> in de </a:t>
            </a:r>
            <a:r>
              <a:rPr lang="fr-FR" sz="2400" dirty="0" err="1"/>
              <a:t>profielen</a:t>
            </a:r>
            <a:r>
              <a:rPr lang="fr-FR" sz="2400" dirty="0"/>
              <a:t>:</a:t>
            </a:r>
            <a:endParaRPr lang="nl-NL" sz="2400" dirty="0"/>
          </a:p>
          <a:p>
            <a:pPr eaLnBrk="1" hangingPunct="1">
              <a:lnSpc>
                <a:spcPct val="80000"/>
              </a:lnSpc>
            </a:pPr>
            <a:r>
              <a:rPr lang="nl-NL" sz="2400" dirty="0"/>
              <a:t>NT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dirty="0"/>
              <a:t>NG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keuzevak</a:t>
            </a:r>
          </a:p>
          <a:p>
            <a:pPr>
              <a:lnSpc>
                <a:spcPct val="80000"/>
              </a:lnSpc>
              <a:buNone/>
            </a:pPr>
            <a:r>
              <a:rPr lang="fr-FR" sz="2400" dirty="0" err="1"/>
              <a:t>Scheikunde</a:t>
            </a:r>
            <a:r>
              <a:rPr lang="fr-FR" sz="2400" dirty="0"/>
              <a:t> in de </a:t>
            </a:r>
            <a:r>
              <a:rPr lang="fr-FR" sz="2400" dirty="0" err="1"/>
              <a:t>profielen</a:t>
            </a:r>
            <a:r>
              <a:rPr lang="fr-FR" sz="2400" dirty="0"/>
              <a:t>:</a:t>
            </a:r>
            <a:endParaRPr lang="nl-NL" sz="2400" dirty="0"/>
          </a:p>
          <a:p>
            <a:pPr>
              <a:lnSpc>
                <a:spcPct val="80000"/>
              </a:lnSpc>
            </a:pPr>
            <a:r>
              <a:rPr lang="nl-NL" sz="2400" dirty="0"/>
              <a:t>NT</a:t>
            </a:r>
          </a:p>
          <a:p>
            <a:pPr>
              <a:lnSpc>
                <a:spcPct val="80000"/>
              </a:lnSpc>
            </a:pPr>
            <a:r>
              <a:rPr lang="nl-NL" sz="2400" dirty="0"/>
              <a:t>NG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25565" y="404816"/>
            <a:ext cx="634304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b="1" dirty="0">
                <a:solidFill>
                  <a:srgbClr val="000000"/>
                </a:solidFill>
              </a:rPr>
              <a:t>In de bovenbouw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683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nl-NL" sz="3200" dirty="0"/>
              <a:t>Wat levert het doen van een N</a:t>
            </a:r>
            <a:r>
              <a:rPr lang="nl-NL" sz="3200" dirty="0">
                <a:sym typeface="Symbol" panose="05050102010706020507" pitchFamily="18" charset="2"/>
              </a:rPr>
              <a:t>G of NT profiel op?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Logisch nadenken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Ingewikkelde </a:t>
            </a:r>
            <a:r>
              <a:rPr lang="nl-NL" sz="2400"/>
              <a:t>problemen oplossen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Inzicht in het dagelijks leven om ons heen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Natuur- en scheikunde ondersteunen elkaar. Ook tussen biologie en scheikunde is </a:t>
            </a:r>
            <a:r>
              <a:rPr lang="nl-NL" sz="2400"/>
              <a:t>enige overlap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39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1818" y="365125"/>
            <a:ext cx="8831981" cy="1325563"/>
          </a:xfrm>
        </p:spPr>
        <p:txBody>
          <a:bodyPr>
            <a:normAutofit fontScale="90000"/>
          </a:bodyPr>
          <a:lstStyle/>
          <a:p>
            <a:r>
              <a:rPr lang="nl-NL"/>
              <a:t>Vervolgstudies</a:t>
            </a:r>
            <a:br>
              <a:rPr lang="nl-NL"/>
            </a:br>
            <a:r>
              <a:rPr lang="nl-NL" sz="2800" b="1"/>
              <a:t>Er zijn heel wat studies waarvoor de NG en/of NT profielen gewenst of verplicht zijn:</a:t>
            </a:r>
            <a:br>
              <a:rPr lang="nl-NL" sz="2800"/>
            </a:br>
            <a:endParaRPr lang="nl-NL" sz="2800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1138804" y="1458868"/>
            <a:ext cx="10928700" cy="5212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  <a:defRPr/>
            </a:pPr>
            <a:endParaRPr lang="nl-NL" sz="2400" b="1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/>
              <a:t>Medicijnen/geneeskunde/farmaceutische wetenschappen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/>
              <a:t>Levensmiddelentechnologie: kwaliteit/samenstelling/hygiëne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 err="1"/>
              <a:t>Electrical</a:t>
            </a:r>
            <a:r>
              <a:rPr lang="nl-NL" sz="2400" dirty="0"/>
              <a:t> Engineering: programmeren van machines en computers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/>
              <a:t>Werktuigbouwkunde: machines bouwen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/>
              <a:t>Industrial Design: machines ontwerpen/productieprocessen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nl-NL" sz="2400" dirty="0"/>
              <a:t>Transport/opslag/logistiek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nl-NL" sz="2400" dirty="0"/>
              <a:t>Robotica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nl-NL" sz="2400" dirty="0"/>
              <a:t>Sterrenkunde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nl-NL" sz="2400" dirty="0"/>
              <a:t>Life Sciences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nl-NL" sz="2400" dirty="0"/>
              <a:t>Chemische technologie: ontwerpen van fabrieken/productieprocessen</a:t>
            </a:r>
          </a:p>
          <a:p>
            <a:pPr>
              <a:spcBef>
                <a:spcPct val="20000"/>
              </a:spcBef>
            </a:pPr>
            <a:endParaRPr lang="nl-NL" sz="240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endParaRPr lang="nl-NL" sz="2400" dirty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nl-NL" sz="2400" dirty="0"/>
              <a:t>Enzovoort……</a:t>
            </a:r>
          </a:p>
        </p:txBody>
      </p:sp>
    </p:spTree>
    <p:extLst>
      <p:ext uri="{BB962C8B-B14F-4D97-AF65-F5344CB8AC3E}">
        <p14:creationId xmlns:p14="http://schemas.microsoft.com/office/powerpoint/2010/main" val="405142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i.ytimg.com/vi/8wRQ70XJ1lU/hq720.jpg?sqp=-oaymwEZCOgCEMoBSFXyq4qpAwsIARUAAIhCGAFwAQ==&amp;rs=AOn4CLDhXk1_piBS9uvrb1iQGFYtjQboZg"/>
          <p:cNvSpPr>
            <a:spLocks noChangeAspect="1" noChangeArrowheads="1"/>
          </p:cNvSpPr>
          <p:nvPr/>
        </p:nvSpPr>
        <p:spPr bwMode="auto">
          <a:xfrm>
            <a:off x="155574" y="-144463"/>
            <a:ext cx="5124763" cy="512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6" name="Picture 4" descr="Aandelen / bedrijven uit de sector: Chemie | LYN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186" y="1176607"/>
            <a:ext cx="5705340" cy="320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1" descr="Images-Movies-C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1300" y="3245476"/>
            <a:ext cx="4816699" cy="361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8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676" y="198265"/>
            <a:ext cx="6273442" cy="352881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2275" y="198265"/>
            <a:ext cx="5942301" cy="724942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</a:rPr>
              <a:t>Toekomst van de techniek?</a:t>
            </a:r>
          </a:p>
        </p:txBody>
      </p:sp>
      <p:pic>
        <p:nvPicPr>
          <p:cNvPr id="4098" name="Picture 2" descr="Large groups of photons on demand—an equivalent of photonic 'integrated  circuit'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76" y="2830559"/>
            <a:ext cx="5326392" cy="366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41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8938" y="476672"/>
            <a:ext cx="7882205" cy="1143000"/>
          </a:xfrm>
        </p:spPr>
        <p:txBody>
          <a:bodyPr>
            <a:normAutofit/>
          </a:bodyPr>
          <a:lstStyle/>
          <a:p>
            <a:pPr algn="l"/>
            <a:r>
              <a:rPr lang="nl-NL" sz="3200" dirty="0"/>
              <a:t>Wat gaan we doen in de bovenbouw?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4721" y="1455541"/>
            <a:ext cx="8229600" cy="3701008"/>
          </a:xfrm>
        </p:spPr>
        <p:txBody>
          <a:bodyPr>
            <a:normAutofit fontScale="85000" lnSpcReduction="20000"/>
          </a:bodyPr>
          <a:lstStyle/>
          <a:p>
            <a:r>
              <a:rPr lang="nl-NL" sz="2400" dirty="0"/>
              <a:t>Zeker, formules/rekenwerk… dus ook wiskunde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Natuurkunde: krachten, bewegen, snelheid, grafieken, elektriciteit, kernenergie, de relativiteitstheorie, trillingen (licht)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Scheikunde: zouten, zuren en basen, energie, koolstofchemie, biochemie, redoxreacties (batterijen), gehaltes, rekenen aan chemische reacties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Veel opgaven maken en af en toe practica</a:t>
            </a:r>
          </a:p>
          <a:p>
            <a:endParaRPr lang="nl-NL" sz="2400" dirty="0"/>
          </a:p>
          <a:p>
            <a:r>
              <a:rPr lang="nl-NL" sz="2400" dirty="0"/>
              <a:t>Het tempo en niveau gaan behoorlijk omhoog, het rekenwerk bij SK wordt meer en bij NA moeilijker</a:t>
            </a:r>
          </a:p>
          <a:p>
            <a:endParaRPr lang="nl-NL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0" y="4781128"/>
            <a:ext cx="2857500" cy="1600200"/>
          </a:xfrm>
          <a:prstGeom prst="rect">
            <a:avLst/>
          </a:prstGeom>
        </p:spPr>
      </p:pic>
      <p:sp>
        <p:nvSpPr>
          <p:cNvPr id="8" name="AutoShape 4" descr="Bachelor Moleculaire Levenswetenschappen - WU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3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2242686" y="365125"/>
            <a:ext cx="9111114" cy="1325563"/>
          </a:xfrm>
        </p:spPr>
        <p:txBody>
          <a:bodyPr/>
          <a:lstStyle/>
          <a:p>
            <a:pPr algn="l" eaLnBrk="1" hangingPunct="1"/>
            <a:r>
              <a:rPr lang="nl-NL" sz="3200" b="1" dirty="0"/>
              <a:t>Kan ik het wel?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1981200" y="1447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sz="2400" kern="0" dirty="0">
                <a:solidFill>
                  <a:srgbClr val="000000"/>
                </a:solidFill>
              </a:rPr>
              <a:t>Natuurkunde en scheikunde zijn </a:t>
            </a:r>
            <a:r>
              <a:rPr lang="nl-NL" sz="2400" b="1" kern="0" dirty="0">
                <a:solidFill>
                  <a:srgbClr val="000000"/>
                </a:solidFill>
              </a:rPr>
              <a:t>geen </a:t>
            </a:r>
            <a:r>
              <a:rPr lang="nl-NL" sz="2400" i="1" kern="0" dirty="0">
                <a:solidFill>
                  <a:srgbClr val="000000"/>
                </a:solidFill>
              </a:rPr>
              <a:t>leervakken</a:t>
            </a:r>
            <a:endParaRPr lang="nl-NL" sz="2400" kern="0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 bwMode="auto">
          <a:xfrm>
            <a:off x="1981200" y="2057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sz="2400" kern="0" dirty="0">
                <a:solidFill>
                  <a:srgbClr val="000000"/>
                </a:solidFill>
              </a:rPr>
              <a:t>	…	je moet </a:t>
            </a:r>
            <a:r>
              <a:rPr lang="nl-NL" sz="2400" i="1" kern="0" dirty="0">
                <a:solidFill>
                  <a:srgbClr val="000000"/>
                </a:solidFill>
              </a:rPr>
              <a:t>begrijpen</a:t>
            </a:r>
            <a:r>
              <a:rPr lang="nl-NL" sz="2400" kern="0" dirty="0">
                <a:solidFill>
                  <a:srgbClr val="000000"/>
                </a:solidFill>
              </a:rPr>
              <a:t> waar het over gaat!</a:t>
            </a:r>
            <a:endParaRPr lang="nl-NL" sz="2400" i="1" kern="0" dirty="0">
              <a:solidFill>
                <a:srgbClr val="000000"/>
              </a:solidFill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2057400" y="2590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l-NL" sz="2400" kern="0" dirty="0">
                <a:solidFill>
                  <a:srgbClr val="000000"/>
                </a:solidFill>
              </a:rPr>
              <a:t>	... en </a:t>
            </a:r>
            <a:r>
              <a:rPr lang="nl-NL" sz="2400" i="1" kern="0" dirty="0">
                <a:solidFill>
                  <a:srgbClr val="000000"/>
                </a:solidFill>
              </a:rPr>
              <a:t>willen </a:t>
            </a:r>
            <a:r>
              <a:rPr lang="nl-NL" sz="2400" kern="0" dirty="0">
                <a:solidFill>
                  <a:srgbClr val="000000"/>
                </a:solidFill>
              </a:rPr>
              <a:t>begrijpen helpt </a:t>
            </a:r>
            <a:r>
              <a:rPr lang="nl-NL" sz="2400" kern="0">
                <a:solidFill>
                  <a:srgbClr val="000000"/>
                </a:solidFill>
              </a:rPr>
              <a:t>ook!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nl-NL" sz="2400" ker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nl-NL" sz="2400" kern="0" dirty="0">
              <a:solidFill>
                <a:srgbClr val="000000"/>
              </a:solidFill>
            </a:endParaRPr>
          </a:p>
        </p:txBody>
      </p:sp>
      <p:sp>
        <p:nvSpPr>
          <p:cNvPr id="8" name="Rechthoekige toelichting 7"/>
          <p:cNvSpPr/>
          <p:nvPr/>
        </p:nvSpPr>
        <p:spPr>
          <a:xfrm>
            <a:off x="1431702" y="3657600"/>
            <a:ext cx="2209800" cy="1066800"/>
          </a:xfrm>
          <a:prstGeom prst="wedgeRectCallout">
            <a:avLst>
              <a:gd name="adj1" fmla="val 54925"/>
              <a:gd name="adj2" fmla="val -98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000000"/>
                </a:solidFill>
              </a:rPr>
              <a:t>Waarom is de lucht blauw?</a:t>
            </a:r>
          </a:p>
        </p:txBody>
      </p:sp>
      <p:sp>
        <p:nvSpPr>
          <p:cNvPr id="9" name="Rechthoekige toelichting 8"/>
          <p:cNvSpPr/>
          <p:nvPr/>
        </p:nvSpPr>
        <p:spPr>
          <a:xfrm>
            <a:off x="2702417" y="5105400"/>
            <a:ext cx="2209800" cy="1066800"/>
          </a:xfrm>
          <a:prstGeom prst="wedgeRectCallout">
            <a:avLst>
              <a:gd name="adj1" fmla="val 30172"/>
              <a:gd name="adj2" fmla="val -224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000000"/>
                </a:solidFill>
              </a:rPr>
              <a:t>Waarom is een zuur bijtend?</a:t>
            </a:r>
          </a:p>
        </p:txBody>
      </p:sp>
      <p:sp>
        <p:nvSpPr>
          <p:cNvPr id="10" name="Rechthoekige toelichting 9"/>
          <p:cNvSpPr/>
          <p:nvPr/>
        </p:nvSpPr>
        <p:spPr>
          <a:xfrm>
            <a:off x="7879724" y="5029200"/>
            <a:ext cx="2209800" cy="1066800"/>
          </a:xfrm>
          <a:prstGeom prst="wedgeRectCallout">
            <a:avLst>
              <a:gd name="adj1" fmla="val -101951"/>
              <a:gd name="adj2" fmla="val -207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>
                <a:solidFill>
                  <a:srgbClr val="000000"/>
                </a:solidFill>
              </a:rPr>
              <a:t>Hoe werkt een batterij?</a:t>
            </a:r>
            <a:endParaRPr lang="nl-NL" sz="2400" dirty="0">
              <a:solidFill>
                <a:srgbClr val="000000"/>
              </a:solidFill>
            </a:endParaRPr>
          </a:p>
        </p:txBody>
      </p:sp>
      <p:sp>
        <p:nvSpPr>
          <p:cNvPr id="11" name="Rechthoekige toelichting 10"/>
          <p:cNvSpPr/>
          <p:nvPr/>
        </p:nvSpPr>
        <p:spPr>
          <a:xfrm>
            <a:off x="5181600" y="5257800"/>
            <a:ext cx="2209800" cy="1066800"/>
          </a:xfrm>
          <a:prstGeom prst="wedgeRectCallout">
            <a:avLst>
              <a:gd name="adj1" fmla="val -37155"/>
              <a:gd name="adj2" fmla="val -235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000000"/>
                </a:solidFill>
              </a:rPr>
              <a:t>Kernfusie of kernsplijting?</a:t>
            </a:r>
          </a:p>
        </p:txBody>
      </p:sp>
      <p:sp>
        <p:nvSpPr>
          <p:cNvPr id="13" name="Rechthoekige toelichting 9"/>
          <p:cNvSpPr/>
          <p:nvPr/>
        </p:nvSpPr>
        <p:spPr>
          <a:xfrm>
            <a:off x="8534403" y="3443288"/>
            <a:ext cx="2209800" cy="1066800"/>
          </a:xfrm>
          <a:prstGeom prst="wedgeRectCallout">
            <a:avLst>
              <a:gd name="adj1" fmla="val -95470"/>
              <a:gd name="adj2" fmla="val -90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2400" dirty="0">
                <a:solidFill>
                  <a:srgbClr val="000000"/>
                </a:solidFill>
              </a:rPr>
              <a:t>Hoe zit het met energie?</a:t>
            </a:r>
          </a:p>
        </p:txBody>
      </p:sp>
    </p:spTree>
    <p:extLst>
      <p:ext uri="{BB962C8B-B14F-4D97-AF65-F5344CB8AC3E}">
        <p14:creationId xmlns:p14="http://schemas.microsoft.com/office/powerpoint/2010/main" val="368947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283206" y="1404025"/>
            <a:ext cx="8229600" cy="37010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/>
              <a:t>Vanwege het gemiddelde 7-systeem worden globaal de volgende richtlijnen aangehouden, om succesvol te zijn:</a:t>
            </a:r>
          </a:p>
          <a:p>
            <a:endParaRPr lang="nl-NL" sz="2400"/>
          </a:p>
          <a:p>
            <a:r>
              <a:rPr lang="nl-NL" sz="2400"/>
              <a:t>Voor 4VWO : 8,0 of hoger </a:t>
            </a:r>
          </a:p>
          <a:p>
            <a:r>
              <a:rPr lang="nl-NL" sz="2400"/>
              <a:t>Voor 4HAVO: 7,0 of hoger </a:t>
            </a:r>
          </a:p>
          <a:p>
            <a:endParaRPr lang="nl-NL" sz="2400"/>
          </a:p>
          <a:p>
            <a:endParaRPr lang="nl-NL" sz="2400"/>
          </a:p>
          <a:p>
            <a:r>
              <a:rPr lang="nl-NL" sz="2400"/>
              <a:t>Positieve adviezen van docenten in de onderbouw voor Natuurkunde en Scheikunde (en Wiskunde)</a:t>
            </a:r>
          </a:p>
          <a:p>
            <a:endParaRPr lang="nl-NL" sz="240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904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577</Words>
  <Application>Microsoft Office PowerPoint</Application>
  <PresentationFormat>Breedbeeld</PresentationFormat>
  <Paragraphs>143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Kantoorthema</vt:lpstr>
      <vt:lpstr>Profielkeuze na havo/vwo 3: natuur- en scheikunde</vt:lpstr>
      <vt:lpstr>PowerPoint-presentatie</vt:lpstr>
      <vt:lpstr>Wat levert het doen van een NG of NT profiel op?</vt:lpstr>
      <vt:lpstr>Vervolgstudies Er zijn heel wat studies waarvoor de NG en/of NT profielen gewenst of verplicht zijn: </vt:lpstr>
      <vt:lpstr>PowerPoint-presentatie</vt:lpstr>
      <vt:lpstr>Toekomst van de techniek?</vt:lpstr>
      <vt:lpstr>Wat gaan we doen in de bovenbouw?</vt:lpstr>
      <vt:lpstr>Kan ik het wel?</vt:lpstr>
      <vt:lpstr>PowerPoint-presentatie</vt:lpstr>
      <vt:lpstr>PowerPoint-presentatie</vt:lpstr>
      <vt:lpstr>Samenvatting</vt:lpstr>
      <vt:lpstr>PowerPoint-presentatie</vt:lpstr>
      <vt:lpstr>EINDE  Tot slot… vragen?? </vt:lpstr>
    </vt:vector>
  </TitlesOfParts>
  <Company>Erasmus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Informatieavond 6 vwo</dc:title>
  <dc:creator>Jodokus Kroezen</dc:creator>
  <cp:lastModifiedBy>Fiona Yarrow</cp:lastModifiedBy>
  <cp:revision>47</cp:revision>
  <cp:lastPrinted>2021-01-25T08:12:12Z</cp:lastPrinted>
  <dcterms:created xsi:type="dcterms:W3CDTF">2018-10-02T12:36:00Z</dcterms:created>
  <dcterms:modified xsi:type="dcterms:W3CDTF">2021-01-25T19:58:51Z</dcterms:modified>
</cp:coreProperties>
</file>